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Pacifico"/>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acifico-regular.fntdata"/><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e590b64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590b64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e360252f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e360252f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e360252f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e360252f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3c6dad8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3c6dad8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3c6dad81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3c6dad81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e6714cf3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e6714cf3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de649b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de649b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e6714cf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e6714cf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e63d5c8c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e63d5c8c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e63d5c8c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e63d5c8c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e360252f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e360252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e63d5c8c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e63d5c8c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e63d5c8c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e63d5c8c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e68e5d4d4_7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e68e5d4d4_7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e360252f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e360252f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e360252f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e360252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e360252f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e360252f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e360252f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e360252f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e360252f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e360252f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e360252f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e360252f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e590b64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e590b64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243450" y="877525"/>
            <a:ext cx="8520600" cy="1291500"/>
          </a:xfrm>
          <a:prstGeom prst="rect">
            <a:avLst/>
          </a:prstGeom>
        </p:spPr>
        <p:txBody>
          <a:bodyPr anchorCtr="0" anchor="b" bIns="91425" lIns="91425" spcFirstLastPara="1" rIns="91425" wrap="square" tIns="91425">
            <a:noAutofit/>
          </a:bodyPr>
          <a:lstStyle/>
          <a:p>
            <a:pPr indent="0" lvl="0" marL="457200" rtl="0" algn="ctr">
              <a:lnSpc>
                <a:spcPct val="115000"/>
              </a:lnSpc>
              <a:spcBef>
                <a:spcPts val="0"/>
              </a:spcBef>
              <a:spcAft>
                <a:spcPts val="0"/>
              </a:spcAft>
              <a:buNone/>
            </a:pPr>
            <a:r>
              <a:rPr b="1" lang="en" sz="4800">
                <a:latin typeface="Pacifico"/>
                <a:ea typeface="Pacifico"/>
                <a:cs typeface="Pacifico"/>
                <a:sym typeface="Pacifico"/>
              </a:rPr>
              <a:t>Wine Tasting Analysis</a:t>
            </a:r>
            <a:endParaRPr sz="4800">
              <a:latin typeface="Pacifico"/>
              <a:ea typeface="Pacifico"/>
              <a:cs typeface="Pacifico"/>
              <a:sym typeface="Pacifico"/>
            </a:endParaRPr>
          </a:p>
        </p:txBody>
      </p:sp>
      <p:sp>
        <p:nvSpPr>
          <p:cNvPr id="55" name="Google Shape;55;p13"/>
          <p:cNvSpPr txBox="1"/>
          <p:nvPr/>
        </p:nvSpPr>
        <p:spPr>
          <a:xfrm>
            <a:off x="5892550" y="2972150"/>
            <a:ext cx="2409600" cy="18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acifico"/>
                <a:ea typeface="Pacifico"/>
                <a:cs typeface="Pacifico"/>
                <a:sym typeface="Pacifico"/>
              </a:rPr>
              <a:t>TEAM:</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Lilit Akopyan</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Arlen Navasartian</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Anna Liang</a:t>
            </a:r>
            <a:endParaRPr>
              <a:latin typeface="Pacifico"/>
              <a:ea typeface="Pacifico"/>
              <a:cs typeface="Pacifico"/>
              <a:sym typeface="Pacifico"/>
            </a:endParaRPr>
          </a:p>
          <a:p>
            <a:pPr indent="0" lvl="0" marL="0" rtl="0" algn="l">
              <a:spcBef>
                <a:spcPts val="0"/>
              </a:spcBef>
              <a:spcAft>
                <a:spcPts val="0"/>
              </a:spcAft>
              <a:buNone/>
            </a:pPr>
            <a:r>
              <a:rPr lang="en">
                <a:latin typeface="Pacifico"/>
                <a:ea typeface="Pacifico"/>
                <a:cs typeface="Pacifico"/>
                <a:sym typeface="Pacifico"/>
              </a:rPr>
              <a:t>Alex Dingkuo Chiang</a:t>
            </a:r>
            <a:endParaRPr>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5028" y="1395425"/>
            <a:ext cx="4721548" cy="3069425"/>
          </a:xfrm>
          <a:prstGeom prst="rect">
            <a:avLst/>
          </a:prstGeom>
          <a:noFill/>
          <a:ln>
            <a:noFill/>
          </a:ln>
        </p:spPr>
      </p:pic>
      <p:pic>
        <p:nvPicPr>
          <p:cNvPr id="116" name="Google Shape;116;p22"/>
          <p:cNvPicPr preferRelativeResize="0"/>
          <p:nvPr/>
        </p:nvPicPr>
        <p:blipFill>
          <a:blip r:embed="rId4">
            <a:alphaModFix/>
          </a:blip>
          <a:stretch>
            <a:fillRect/>
          </a:stretch>
        </p:blipFill>
        <p:spPr>
          <a:xfrm>
            <a:off x="3986809" y="1312075"/>
            <a:ext cx="4905917" cy="3069427"/>
          </a:xfrm>
          <a:prstGeom prst="rect">
            <a:avLst/>
          </a:prstGeom>
          <a:noFill/>
          <a:ln>
            <a:noFill/>
          </a:ln>
        </p:spPr>
      </p:pic>
      <p:sp>
        <p:nvSpPr>
          <p:cNvPr id="117" name="Google Shape;117;p22"/>
          <p:cNvSpPr txBox="1"/>
          <p:nvPr/>
        </p:nvSpPr>
        <p:spPr>
          <a:xfrm>
            <a:off x="304800" y="102400"/>
            <a:ext cx="8160600" cy="10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As you can see these two bar charts, there is no </a:t>
            </a:r>
            <a:r>
              <a:rPr lang="en">
                <a:solidFill>
                  <a:schemeClr val="dk1"/>
                </a:solidFill>
              </a:rPr>
              <a:t>correlation</a:t>
            </a:r>
            <a:r>
              <a:rPr lang="en">
                <a:solidFill>
                  <a:schemeClr val="dk1"/>
                </a:solidFill>
              </a:rPr>
              <a:t> between points and price.</a:t>
            </a:r>
            <a:endParaRPr>
              <a:solidFill>
                <a:schemeClr val="dk1"/>
              </a:solidFill>
            </a:endParaRPr>
          </a:p>
          <a:p>
            <a:pPr indent="0" lvl="0" marL="0" rtl="0" algn="l">
              <a:spcBef>
                <a:spcPts val="1600"/>
              </a:spcBef>
              <a:spcAft>
                <a:spcPts val="0"/>
              </a:spcAft>
              <a:buClr>
                <a:srgbClr val="000000"/>
              </a:buClr>
              <a:buSzPts val="1100"/>
              <a:buFont typeface="Arial"/>
              <a:buNone/>
            </a:pPr>
            <a:r>
              <a:rPr b="1" lang="en" sz="1800"/>
              <a:t>Higher pricing does not </a:t>
            </a:r>
            <a:r>
              <a:rPr b="1" lang="en" sz="1800"/>
              <a:t>necessarily</a:t>
            </a:r>
            <a:r>
              <a:rPr b="1" lang="en" sz="1800"/>
              <a:t> mean higher </a:t>
            </a:r>
            <a:r>
              <a:rPr b="1" lang="en" sz="1800">
                <a:solidFill>
                  <a:schemeClr val="dk1"/>
                </a:solidFill>
              </a:rPr>
              <a:t>rating </a:t>
            </a:r>
            <a:r>
              <a:rPr b="1" lang="en" sz="1800"/>
              <a:t>among </a:t>
            </a:r>
            <a:r>
              <a:rPr b="1" lang="en" sz="1800"/>
              <a:t>different countries.</a:t>
            </a:r>
            <a:endParaRPr b="1" sz="1800"/>
          </a:p>
          <a:p>
            <a:pPr indent="0" lvl="0" marL="0" rtl="0" algn="l">
              <a:lnSpc>
                <a:spcPct val="115000"/>
              </a:lnSpc>
              <a:spcBef>
                <a:spcPts val="0"/>
              </a:spcBef>
              <a:spcAft>
                <a:spcPts val="1600"/>
              </a:spcAft>
              <a:buNone/>
            </a:pPr>
            <a:r>
              <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166700"/>
            <a:ext cx="8520600" cy="48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We did another analysis based on the quality of the wine and average price. </a:t>
            </a:r>
            <a:endParaRPr sz="1400">
              <a:solidFill>
                <a:srgbClr val="000000"/>
              </a:solidFill>
            </a:endParaRPr>
          </a:p>
          <a:p>
            <a:pPr indent="0" lvl="0" marL="0" rtl="0" algn="l">
              <a:spcBef>
                <a:spcPts val="1600"/>
              </a:spcBef>
              <a:spcAft>
                <a:spcPts val="0"/>
              </a:spcAft>
              <a:buClr>
                <a:schemeClr val="dk1"/>
              </a:buClr>
              <a:buSzPts val="1100"/>
              <a:buFont typeface="Arial"/>
              <a:buNone/>
            </a:pPr>
            <a:r>
              <a:rPr i="1" lang="en" sz="1400">
                <a:solidFill>
                  <a:srgbClr val="252525"/>
                </a:solidFill>
                <a:latin typeface="Roboto"/>
                <a:ea typeface="Roboto"/>
                <a:cs typeface="Roboto"/>
                <a:sym typeface="Roboto"/>
              </a:rPr>
              <a:t>Wine Spectator</a:t>
            </a:r>
            <a:r>
              <a:rPr lang="en" sz="1400">
                <a:solidFill>
                  <a:srgbClr val="252525"/>
                </a:solidFill>
                <a:latin typeface="Roboto"/>
                <a:ea typeface="Roboto"/>
                <a:cs typeface="Roboto"/>
                <a:sym typeface="Roboto"/>
              </a:rPr>
              <a:t> tasters review wines on the following 100-point scale:</a:t>
            </a:r>
            <a:endParaRPr sz="1400">
              <a:solidFill>
                <a:srgbClr val="252525"/>
              </a:solidFill>
              <a:latin typeface="Roboto"/>
              <a:ea typeface="Roboto"/>
              <a:cs typeface="Roboto"/>
              <a:sym typeface="Roboto"/>
            </a:endParaRPr>
          </a:p>
          <a:p>
            <a:pPr indent="-317500" lvl="0" marL="622300" rtl="0" algn="l">
              <a:spcBef>
                <a:spcPts val="100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95-100 Classic: a great wine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90-94 Outstanding: a wine of superior character and style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85-89 Very good: a wine with special qualities</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80-84 Good: a solid, well-made wine</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75-79 Mediocre: a drinkable wine that may have minor flaws</a:t>
            </a:r>
            <a:endParaRPr sz="1400">
              <a:solidFill>
                <a:srgbClr val="252525"/>
              </a:solidFill>
              <a:latin typeface="Roboto"/>
              <a:ea typeface="Roboto"/>
              <a:cs typeface="Roboto"/>
              <a:sym typeface="Roboto"/>
            </a:endParaRPr>
          </a:p>
          <a:p>
            <a:pPr indent="-317500" lvl="0" marL="622300" rtl="0" algn="l">
              <a:spcBef>
                <a:spcPts val="0"/>
              </a:spcBef>
              <a:spcAft>
                <a:spcPts val="0"/>
              </a:spcAft>
              <a:buClr>
                <a:srgbClr val="252525"/>
              </a:buClr>
              <a:buSzPts val="1400"/>
              <a:buFont typeface="Roboto"/>
              <a:buChar char="●"/>
            </a:pPr>
            <a:r>
              <a:rPr lang="en" sz="1400">
                <a:solidFill>
                  <a:srgbClr val="252525"/>
                </a:solidFill>
                <a:latin typeface="Roboto"/>
                <a:ea typeface="Roboto"/>
                <a:cs typeface="Roboto"/>
                <a:sym typeface="Roboto"/>
              </a:rPr>
              <a:t>50-74 Not recommended</a:t>
            </a:r>
            <a:endParaRPr sz="1400">
              <a:solidFill>
                <a:srgbClr val="252525"/>
              </a:solidFill>
              <a:latin typeface="Roboto"/>
              <a:ea typeface="Roboto"/>
              <a:cs typeface="Roboto"/>
              <a:sym typeface="Roboto"/>
            </a:endParaRPr>
          </a:p>
          <a:p>
            <a:pPr indent="0" lvl="0" marL="0" rtl="0" algn="l">
              <a:spcBef>
                <a:spcPts val="1000"/>
              </a:spcBef>
              <a:spcAft>
                <a:spcPts val="0"/>
              </a:spcAft>
              <a:buClr>
                <a:srgbClr val="000000"/>
              </a:buClr>
              <a:buSzPts val="1100"/>
              <a:buFont typeface="Arial"/>
              <a:buNone/>
            </a:pPr>
            <a:r>
              <a:rPr lang="en" sz="1400">
                <a:solidFill>
                  <a:srgbClr val="980000"/>
                </a:solidFill>
              </a:rPr>
              <a:t>points_bins = [80,85,90,95,100]</a:t>
            </a:r>
            <a:endParaRPr sz="1400">
              <a:solidFill>
                <a:srgbClr val="980000"/>
              </a:solidFill>
            </a:endParaRPr>
          </a:p>
          <a:p>
            <a:pPr indent="0" lvl="0" marL="0" rtl="0" algn="l">
              <a:spcBef>
                <a:spcPts val="1600"/>
              </a:spcBef>
              <a:spcAft>
                <a:spcPts val="0"/>
              </a:spcAft>
              <a:buClr>
                <a:srgbClr val="000000"/>
              </a:buClr>
              <a:buSzPts val="1100"/>
              <a:buFont typeface="Arial"/>
              <a:buNone/>
            </a:pPr>
            <a:r>
              <a:rPr lang="en" sz="1400">
                <a:solidFill>
                  <a:srgbClr val="980000"/>
                </a:solidFill>
              </a:rPr>
              <a:t>group_names = ["Good", "Very good", "Outstanding", "Classic"]</a:t>
            </a:r>
            <a:endParaRPr sz="1400">
              <a:solidFill>
                <a:srgbClr val="980000"/>
              </a:solidFill>
            </a:endParaRPr>
          </a:p>
          <a:p>
            <a:pPr indent="0" lvl="0" marL="0" rtl="0" algn="l">
              <a:spcBef>
                <a:spcPts val="1600"/>
              </a:spcBef>
              <a:spcAft>
                <a:spcPts val="0"/>
              </a:spcAft>
              <a:buClr>
                <a:schemeClr val="dk1"/>
              </a:buClr>
              <a:buSzPts val="1100"/>
              <a:buFont typeface="Arial"/>
              <a:buNone/>
            </a:pPr>
            <a:r>
              <a:t/>
            </a:r>
            <a:endParaRPr sz="1400">
              <a:solidFill>
                <a:srgbClr val="980000"/>
              </a:solidFill>
            </a:endParaRPr>
          </a:p>
          <a:p>
            <a:pPr indent="0" lvl="0" marL="0" rtl="0" algn="l">
              <a:spcBef>
                <a:spcPts val="1600"/>
              </a:spcBef>
              <a:spcAft>
                <a:spcPts val="0"/>
              </a:spcAft>
              <a:buClr>
                <a:srgbClr val="000000"/>
              </a:buClr>
              <a:buSzPts val="1100"/>
              <a:buFont typeface="Arial"/>
              <a:buNone/>
            </a:pPr>
            <a:r>
              <a:t/>
            </a:r>
            <a:endParaRPr sz="1400">
              <a:solidFill>
                <a:srgbClr val="98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4"/>
          <p:cNvSpPr txBox="1"/>
          <p:nvPr/>
        </p:nvSpPr>
        <p:spPr>
          <a:xfrm>
            <a:off x="447675" y="130975"/>
            <a:ext cx="81843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quality of the wine has a direct </a:t>
            </a:r>
            <a:r>
              <a:rPr lang="en"/>
              <a:t>correlation</a:t>
            </a:r>
            <a:r>
              <a:rPr lang="en"/>
              <a:t> with the price.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latin typeface="Roboto"/>
                <a:ea typeface="Roboto"/>
                <a:cs typeface="Roboto"/>
                <a:sym typeface="Roboto"/>
              </a:rPr>
              <a:t>The higher the quality, the higher the prices</a:t>
            </a:r>
            <a:endParaRPr b="1" sz="1800">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800">
              <a:solidFill>
                <a:srgbClr val="980000"/>
              </a:solidFill>
              <a:highlight>
                <a:schemeClr val="lt1"/>
              </a:highlight>
              <a:latin typeface="Roboto"/>
              <a:ea typeface="Roboto"/>
              <a:cs typeface="Roboto"/>
              <a:sym typeface="Roboto"/>
            </a:endParaRPr>
          </a:p>
        </p:txBody>
      </p:sp>
      <p:pic>
        <p:nvPicPr>
          <p:cNvPr id="128" name="Google Shape;128;p24"/>
          <p:cNvPicPr preferRelativeResize="0"/>
          <p:nvPr/>
        </p:nvPicPr>
        <p:blipFill>
          <a:blip r:embed="rId3">
            <a:alphaModFix/>
          </a:blip>
          <a:stretch>
            <a:fillRect/>
          </a:stretch>
        </p:blipFill>
        <p:spPr>
          <a:xfrm>
            <a:off x="1676400" y="1054975"/>
            <a:ext cx="5750151" cy="408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361238" y="398000"/>
            <a:ext cx="8421526" cy="3506775"/>
          </a:xfrm>
          <a:prstGeom prst="rect">
            <a:avLst/>
          </a:prstGeom>
          <a:noFill/>
          <a:ln>
            <a:noFill/>
          </a:ln>
        </p:spPr>
      </p:pic>
      <p:sp>
        <p:nvSpPr>
          <p:cNvPr id="134" name="Google Shape;134;p25"/>
          <p:cNvSpPr txBox="1"/>
          <p:nvPr/>
        </p:nvSpPr>
        <p:spPr>
          <a:xfrm>
            <a:off x="417400" y="4025925"/>
            <a:ext cx="8334600" cy="8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Heat map of average price by country and province</a:t>
            </a:r>
            <a:endParaRPr b="1"/>
          </a:p>
          <a:p>
            <a:pPr indent="-317500" lvl="0" marL="457200" rtl="0" algn="l">
              <a:spcBef>
                <a:spcPts val="0"/>
              </a:spcBef>
              <a:spcAft>
                <a:spcPts val="0"/>
              </a:spcAft>
              <a:buSzPts val="1400"/>
              <a:buChar char="●"/>
            </a:pPr>
            <a:r>
              <a:rPr lang="en"/>
              <a:t>Price scale from green to red for low to high.</a:t>
            </a:r>
            <a:endParaRPr/>
          </a:p>
          <a:p>
            <a:pPr indent="-317500" lvl="0" marL="457200" rtl="0" algn="l">
              <a:spcBef>
                <a:spcPts val="0"/>
              </a:spcBef>
              <a:spcAft>
                <a:spcPts val="0"/>
              </a:spcAft>
              <a:buSzPts val="1400"/>
              <a:buChar char="●"/>
            </a:pPr>
            <a:r>
              <a:rPr lang="en"/>
              <a:t>Higher average prices scatter in Europe.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Zoom into Europe</a:t>
            </a:r>
            <a:endParaRPr sz="2400"/>
          </a:p>
        </p:txBody>
      </p:sp>
      <p:pic>
        <p:nvPicPr>
          <p:cNvPr id="140" name="Google Shape;140;p26"/>
          <p:cNvPicPr preferRelativeResize="0"/>
          <p:nvPr/>
        </p:nvPicPr>
        <p:blipFill>
          <a:blip r:embed="rId3">
            <a:alphaModFix/>
          </a:blip>
          <a:stretch>
            <a:fillRect/>
          </a:stretch>
        </p:blipFill>
        <p:spPr>
          <a:xfrm>
            <a:off x="368400" y="1017725"/>
            <a:ext cx="5497206" cy="3820975"/>
          </a:xfrm>
          <a:prstGeom prst="rect">
            <a:avLst/>
          </a:prstGeom>
          <a:noFill/>
          <a:ln>
            <a:noFill/>
          </a:ln>
        </p:spPr>
      </p:pic>
      <p:sp>
        <p:nvSpPr>
          <p:cNvPr id="141" name="Google Shape;141;p26"/>
          <p:cNvSpPr txBox="1"/>
          <p:nvPr/>
        </p:nvSpPr>
        <p:spPr>
          <a:xfrm>
            <a:off x="6021000" y="1004775"/>
            <a:ext cx="2811300" cy="39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From the heat map we can see that Portugal, Greece and Austria have higher average prices. Also from previous slides, we saw Switzerland, Hungary, and England have the highest average prices.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curiosity, we will perform an ANOVA test on the average prices of these countries...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ANOVA Test on Portugal, Greece and Austria’s Average Wine Prices</a:t>
            </a:r>
            <a:endParaRPr sz="2400"/>
          </a:p>
        </p:txBody>
      </p:sp>
      <p:sp>
        <p:nvSpPr>
          <p:cNvPr id="147" name="Google Shape;147;p27"/>
          <p:cNvSpPr txBox="1"/>
          <p:nvPr>
            <p:ph idx="1" type="body"/>
          </p:nvPr>
        </p:nvSpPr>
        <p:spPr>
          <a:xfrm>
            <a:off x="311700" y="1531275"/>
            <a:ext cx="8520600" cy="9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 These countries’ average wine prices are the same.</a:t>
            </a:r>
            <a:endParaRPr/>
          </a:p>
          <a:p>
            <a:pPr indent="0" lvl="0" marL="0" rtl="0" algn="l">
              <a:spcBef>
                <a:spcPts val="1600"/>
              </a:spcBef>
              <a:spcAft>
                <a:spcPts val="0"/>
              </a:spcAft>
              <a:buNone/>
            </a:pPr>
            <a:r>
              <a:rPr lang="en"/>
              <a:t>Ha: Their average prices are different.</a:t>
            </a:r>
            <a:endParaRPr/>
          </a:p>
          <a:p>
            <a:pPr indent="0" lvl="0" marL="0" rtl="0" algn="l">
              <a:spcBef>
                <a:spcPts val="1600"/>
              </a:spcBef>
              <a:spcAft>
                <a:spcPts val="1600"/>
              </a:spcAft>
              <a:buNone/>
            </a:pPr>
            <a:r>
              <a:t/>
            </a:r>
            <a:endParaRPr/>
          </a:p>
        </p:txBody>
      </p:sp>
      <p:sp>
        <p:nvSpPr>
          <p:cNvPr id="148" name="Google Shape;148;p27"/>
          <p:cNvSpPr txBox="1"/>
          <p:nvPr/>
        </p:nvSpPr>
        <p:spPr>
          <a:xfrm>
            <a:off x="378000" y="3767675"/>
            <a:ext cx="8454300" cy="10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Since p-value is less than 0.05, we conclude that average prices among these countries are significantly different. </a:t>
            </a:r>
            <a:endParaRPr/>
          </a:p>
        </p:txBody>
      </p:sp>
      <p:pic>
        <p:nvPicPr>
          <p:cNvPr id="149" name="Google Shape;149;p27"/>
          <p:cNvPicPr preferRelativeResize="0"/>
          <p:nvPr/>
        </p:nvPicPr>
        <p:blipFill>
          <a:blip r:embed="rId3">
            <a:alphaModFix/>
          </a:blip>
          <a:stretch>
            <a:fillRect/>
          </a:stretch>
        </p:blipFill>
        <p:spPr>
          <a:xfrm>
            <a:off x="488250" y="2590075"/>
            <a:ext cx="8167501" cy="1177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460988" y="283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Boxplots of Average Price for European Countries</a:t>
            </a:r>
            <a:endParaRPr/>
          </a:p>
        </p:txBody>
      </p:sp>
      <p:pic>
        <p:nvPicPr>
          <p:cNvPr id="155" name="Google Shape;155;p28"/>
          <p:cNvPicPr preferRelativeResize="0"/>
          <p:nvPr/>
        </p:nvPicPr>
        <p:blipFill>
          <a:blip r:embed="rId3">
            <a:alphaModFix/>
          </a:blip>
          <a:stretch>
            <a:fillRect/>
          </a:stretch>
        </p:blipFill>
        <p:spPr>
          <a:xfrm>
            <a:off x="568413" y="936925"/>
            <a:ext cx="8007174" cy="401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nvSpPr>
        <p:spPr>
          <a:xfrm>
            <a:off x="592450" y="175450"/>
            <a:ext cx="73518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Boxplots of Average Points for European Countries</a:t>
            </a:r>
            <a:endParaRPr sz="2400"/>
          </a:p>
        </p:txBody>
      </p:sp>
      <p:pic>
        <p:nvPicPr>
          <p:cNvPr id="161" name="Google Shape;161;p29"/>
          <p:cNvPicPr preferRelativeResize="0"/>
          <p:nvPr/>
        </p:nvPicPr>
        <p:blipFill>
          <a:blip r:embed="rId3">
            <a:alphaModFix/>
          </a:blip>
          <a:stretch>
            <a:fillRect/>
          </a:stretch>
        </p:blipFill>
        <p:spPr>
          <a:xfrm>
            <a:off x="424475" y="653950"/>
            <a:ext cx="7937101" cy="3939625"/>
          </a:xfrm>
          <a:prstGeom prst="rect">
            <a:avLst/>
          </a:prstGeom>
          <a:noFill/>
          <a:ln>
            <a:noFill/>
          </a:ln>
        </p:spPr>
      </p:pic>
      <p:sp>
        <p:nvSpPr>
          <p:cNvPr id="162" name="Google Shape;162;p29"/>
          <p:cNvSpPr txBox="1"/>
          <p:nvPr/>
        </p:nvSpPr>
        <p:spPr>
          <a:xfrm>
            <a:off x="424475" y="4618375"/>
            <a:ext cx="81660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Majority European countries have 25% wine ratings above 85, and 75% below 94.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3771025" y="1152475"/>
            <a:ext cx="5061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same general point-grouping scale as before, we saw that majority of the wines reviewed were categorized in the “very good” scale.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rPr lang="en">
                <a:solidFill>
                  <a:schemeClr val="dk1"/>
                </a:solidFill>
              </a:rPr>
              <a:t>Let’s see if we can find out why…</a:t>
            </a:r>
            <a:r>
              <a:rPr lang="en">
                <a:solidFill>
                  <a:schemeClr val="dk1"/>
                </a:solidFill>
              </a:rPr>
              <a:t> </a:t>
            </a:r>
            <a:endParaRPr>
              <a:solidFill>
                <a:schemeClr val="dk1"/>
              </a:solidFill>
            </a:endParaRPr>
          </a:p>
        </p:txBody>
      </p:sp>
      <p:pic>
        <p:nvPicPr>
          <p:cNvPr id="168" name="Google Shape;168;p30"/>
          <p:cNvPicPr preferRelativeResize="0"/>
          <p:nvPr/>
        </p:nvPicPr>
        <p:blipFill>
          <a:blip r:embed="rId3">
            <a:alphaModFix/>
          </a:blip>
          <a:stretch>
            <a:fillRect/>
          </a:stretch>
        </p:blipFill>
        <p:spPr>
          <a:xfrm>
            <a:off x="418303" y="1331925"/>
            <a:ext cx="3086725" cy="287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Price vs Points</a:t>
            </a:r>
            <a:endParaRPr sz="2400"/>
          </a:p>
        </p:txBody>
      </p:sp>
      <p:sp>
        <p:nvSpPr>
          <p:cNvPr id="174" name="Google Shape;174;p31"/>
          <p:cNvSpPr txBox="1"/>
          <p:nvPr>
            <p:ph idx="1" type="body"/>
          </p:nvPr>
        </p:nvSpPr>
        <p:spPr>
          <a:xfrm>
            <a:off x="4153050" y="1140150"/>
            <a:ext cx="4814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252525"/>
                </a:solidFill>
              </a:rPr>
              <a:t>When displaying point vs price on a scatter plot, we can see in further depth what was displayed in the prior chart. With this more granular view, it is evident that there is a correlation between the price of a wine and the rating it receives; however, we can go further and say lower price point are subject to any rating, while higher price points almost exclusively have higher ratings</a:t>
            </a:r>
            <a:endParaRPr>
              <a:solidFill>
                <a:srgbClr val="252525"/>
              </a:solidFill>
            </a:endParaRPr>
          </a:p>
        </p:txBody>
      </p:sp>
      <p:pic>
        <p:nvPicPr>
          <p:cNvPr id="175" name="Google Shape;175;p31"/>
          <p:cNvPicPr preferRelativeResize="0"/>
          <p:nvPr/>
        </p:nvPicPr>
        <p:blipFill>
          <a:blip r:embed="rId3">
            <a:alphaModFix/>
          </a:blip>
          <a:stretch>
            <a:fillRect/>
          </a:stretch>
        </p:blipFill>
        <p:spPr>
          <a:xfrm>
            <a:off x="89896" y="1738650"/>
            <a:ext cx="4003599" cy="2480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About this Analysis:</a:t>
            </a:r>
            <a:endParaRPr sz="2400">
              <a:solidFill>
                <a:srgbClr val="000000"/>
              </a:solidFill>
            </a:endParaRPr>
          </a:p>
        </p:txBody>
      </p:sp>
      <p:sp>
        <p:nvSpPr>
          <p:cNvPr id="61" name="Google Shape;61;p14"/>
          <p:cNvSpPr txBox="1"/>
          <p:nvPr>
            <p:ph idx="1" type="body"/>
          </p:nvPr>
        </p:nvSpPr>
        <p:spPr>
          <a:xfrm>
            <a:off x="3117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We chose to analyze worldwide professional wine evaluations in 2017.</a:t>
            </a:r>
            <a:endParaRPr b="1" sz="1400">
              <a:solidFill>
                <a:srgbClr val="000000"/>
              </a:solidFill>
            </a:endParaRPr>
          </a:p>
          <a:p>
            <a:pPr indent="0" lvl="0" marL="0" rtl="0" algn="l">
              <a:spcBef>
                <a:spcPts val="1600"/>
              </a:spcBef>
              <a:spcAft>
                <a:spcPts val="0"/>
              </a:spcAft>
              <a:buNone/>
            </a:pPr>
            <a:r>
              <a:rPr b="1" lang="en" sz="1400">
                <a:solidFill>
                  <a:srgbClr val="000000"/>
                </a:solidFill>
              </a:rPr>
              <a:t>Questions:</a:t>
            </a:r>
            <a:endParaRPr b="1" sz="1400">
              <a:solidFill>
                <a:srgbClr val="000000"/>
              </a:solidFill>
            </a:endParaRPr>
          </a:p>
          <a:p>
            <a:pPr indent="-317500" lvl="0" marL="457200" rtl="0" algn="l">
              <a:spcBef>
                <a:spcPts val="1600"/>
              </a:spcBef>
              <a:spcAft>
                <a:spcPts val="0"/>
              </a:spcAft>
              <a:buClr>
                <a:srgbClr val="000000"/>
              </a:buClr>
              <a:buSzPts val="1400"/>
              <a:buChar char="-"/>
            </a:pPr>
            <a:r>
              <a:rPr b="1" lang="en" sz="1400">
                <a:solidFill>
                  <a:srgbClr val="000000"/>
                </a:solidFill>
              </a:rPr>
              <a:t>Is there correlation between wine price points and their overall ratings?</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Which countries produce the most wine that is up for evaluation?</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Are certain varieties of wine reviewed higher than others? (i.e. does Pinot Noir have generally higher rating than a Cabernet?)</a:t>
            </a:r>
            <a:endParaRPr b="1"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Does the year of wine made (aging process) play any factor in the price or rating of a wine?</a:t>
            </a:r>
            <a:endParaRPr b="1"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Does Year play any part?</a:t>
            </a:r>
            <a:endParaRPr sz="2400"/>
          </a:p>
        </p:txBody>
      </p:sp>
      <p:sp>
        <p:nvSpPr>
          <p:cNvPr id="181" name="Google Shape;181;p32"/>
          <p:cNvSpPr txBox="1"/>
          <p:nvPr>
            <p:ph idx="1" type="body"/>
          </p:nvPr>
        </p:nvSpPr>
        <p:spPr>
          <a:xfrm>
            <a:off x="3105550" y="1152475"/>
            <a:ext cx="572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Our initial assumption was that the longer the aging process of wine was, the more expensive the wine would be, and as a result it would receive a higher score.</a:t>
            </a:r>
            <a:endParaRPr>
              <a:solidFill>
                <a:schemeClr val="dk1"/>
              </a:solidFill>
            </a:endParaRPr>
          </a:p>
          <a:p>
            <a:pPr indent="0" lvl="0" marL="0" rtl="0" algn="l">
              <a:spcBef>
                <a:spcPts val="1600"/>
              </a:spcBef>
              <a:spcAft>
                <a:spcPts val="0"/>
              </a:spcAft>
              <a:buNone/>
            </a:pPr>
            <a:r>
              <a:rPr lang="en">
                <a:solidFill>
                  <a:schemeClr val="dk1"/>
                </a:solidFill>
              </a:rPr>
              <a:t>Our analysis showed the exact opposite.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Newer wines have higher price points than older.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aging process has absolutely no effect on the rating it receives. </a:t>
            </a:r>
            <a:endParaRPr>
              <a:solidFill>
                <a:schemeClr val="dk1"/>
              </a:solidFill>
            </a:endParaRPr>
          </a:p>
        </p:txBody>
      </p:sp>
      <p:pic>
        <p:nvPicPr>
          <p:cNvPr id="182" name="Google Shape;182;p32"/>
          <p:cNvPicPr preferRelativeResize="0"/>
          <p:nvPr/>
        </p:nvPicPr>
        <p:blipFill>
          <a:blip r:embed="rId3">
            <a:alphaModFix/>
          </a:blip>
          <a:stretch>
            <a:fillRect/>
          </a:stretch>
        </p:blipFill>
        <p:spPr>
          <a:xfrm>
            <a:off x="152400" y="1170125"/>
            <a:ext cx="2800749" cy="35609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165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Top 15 </a:t>
            </a:r>
            <a:r>
              <a:rPr lang="en" sz="2400"/>
              <a:t>Varieties</a:t>
            </a:r>
            <a:endParaRPr sz="2400"/>
          </a:p>
        </p:txBody>
      </p:sp>
      <p:sp>
        <p:nvSpPr>
          <p:cNvPr id="188" name="Google Shape;188;p33"/>
          <p:cNvSpPr txBox="1"/>
          <p:nvPr>
            <p:ph idx="1" type="body"/>
          </p:nvPr>
        </p:nvSpPr>
        <p:spPr>
          <a:xfrm>
            <a:off x="4033200" y="809250"/>
            <a:ext cx="4629900" cy="379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took the top 15 varieties by frequency, and plotted price and points against each-other (on different axes) to see if a correlation exists.</a:t>
            </a:r>
            <a:endParaRPr>
              <a:solidFill>
                <a:schemeClr val="dk1"/>
              </a:solidFill>
            </a:endParaRPr>
          </a:p>
          <a:p>
            <a:pPr indent="0" lvl="0" marL="0" rtl="0" algn="l">
              <a:spcBef>
                <a:spcPts val="1600"/>
              </a:spcBef>
              <a:spcAft>
                <a:spcPts val="0"/>
              </a:spcAft>
              <a:buNone/>
            </a:pPr>
            <a:r>
              <a:rPr lang="en">
                <a:solidFill>
                  <a:schemeClr val="dk1"/>
                </a:solidFill>
              </a:rPr>
              <a:t>In the above chart, we see consistent spikes and dips that seem to have a distinct correlation by variety. </a:t>
            </a:r>
            <a:endParaRPr>
              <a:solidFill>
                <a:schemeClr val="dk1"/>
              </a:solidFill>
            </a:endParaRPr>
          </a:p>
          <a:p>
            <a:pPr indent="0" lvl="0" marL="0" rtl="0" algn="l">
              <a:spcBef>
                <a:spcPts val="1600"/>
              </a:spcBef>
              <a:spcAft>
                <a:spcPts val="1600"/>
              </a:spcAft>
              <a:buNone/>
            </a:pPr>
            <a:r>
              <a:rPr lang="en">
                <a:solidFill>
                  <a:schemeClr val="dk1"/>
                </a:solidFill>
              </a:rPr>
              <a:t>We  can conclude that each variety has a fairly consistent price and point rating across.</a:t>
            </a:r>
            <a:endParaRPr>
              <a:solidFill>
                <a:schemeClr val="dk1"/>
              </a:solidFill>
            </a:endParaRPr>
          </a:p>
        </p:txBody>
      </p:sp>
      <p:pic>
        <p:nvPicPr>
          <p:cNvPr id="189" name="Google Shape;189;p33"/>
          <p:cNvPicPr preferRelativeResize="0"/>
          <p:nvPr/>
        </p:nvPicPr>
        <p:blipFill>
          <a:blip r:embed="rId3">
            <a:alphaModFix/>
          </a:blip>
          <a:stretch>
            <a:fillRect/>
          </a:stretch>
        </p:blipFill>
        <p:spPr>
          <a:xfrm>
            <a:off x="135650" y="738500"/>
            <a:ext cx="3897551" cy="1815190"/>
          </a:xfrm>
          <a:prstGeom prst="rect">
            <a:avLst/>
          </a:prstGeom>
          <a:noFill/>
          <a:ln>
            <a:noFill/>
          </a:ln>
        </p:spPr>
      </p:pic>
      <p:pic>
        <p:nvPicPr>
          <p:cNvPr id="190" name="Google Shape;190;p33"/>
          <p:cNvPicPr preferRelativeResize="0"/>
          <p:nvPr/>
        </p:nvPicPr>
        <p:blipFill>
          <a:blip r:embed="rId4">
            <a:alphaModFix/>
          </a:blip>
          <a:stretch>
            <a:fillRect/>
          </a:stretch>
        </p:blipFill>
        <p:spPr>
          <a:xfrm>
            <a:off x="135650" y="2527600"/>
            <a:ext cx="2724550" cy="2615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281075" y="13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Tasters</a:t>
            </a:r>
            <a:endParaRPr/>
          </a:p>
        </p:txBody>
      </p:sp>
      <p:sp>
        <p:nvSpPr>
          <p:cNvPr id="196" name="Google Shape;196;p34"/>
          <p:cNvSpPr txBox="1"/>
          <p:nvPr>
            <p:ph idx="1" type="body"/>
          </p:nvPr>
        </p:nvSpPr>
        <p:spPr>
          <a:xfrm>
            <a:off x="4234950" y="735925"/>
            <a:ext cx="4597200" cy="38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performed the same analysis as before on the Professional Tasters that rated the most wines. </a:t>
            </a:r>
            <a:endParaRPr>
              <a:solidFill>
                <a:schemeClr val="dk1"/>
              </a:solidFill>
            </a:endParaRPr>
          </a:p>
          <a:p>
            <a:pPr indent="0" lvl="0" marL="0" rtl="0" algn="l">
              <a:spcBef>
                <a:spcPts val="1600"/>
              </a:spcBef>
              <a:spcAft>
                <a:spcPts val="0"/>
              </a:spcAft>
              <a:buNone/>
            </a:pPr>
            <a:r>
              <a:rPr lang="en">
                <a:solidFill>
                  <a:schemeClr val="dk1"/>
                </a:solidFill>
              </a:rPr>
              <a:t>The purpose of this analysis was to see if certain tasters rate differently compared to others. </a:t>
            </a:r>
            <a:endParaRPr>
              <a:solidFill>
                <a:schemeClr val="dk1"/>
              </a:solidFill>
            </a:endParaRPr>
          </a:p>
          <a:p>
            <a:pPr indent="0" lvl="0" marL="0" rtl="0" algn="l">
              <a:spcBef>
                <a:spcPts val="1600"/>
              </a:spcBef>
              <a:spcAft>
                <a:spcPts val="1600"/>
              </a:spcAft>
              <a:buNone/>
            </a:pPr>
            <a:r>
              <a:rPr lang="en">
                <a:solidFill>
                  <a:schemeClr val="dk1"/>
                </a:solidFill>
              </a:rPr>
              <a:t>Although there are differences between the gaps in points vs price, generally tasters tend to rate more expensive wines better than cheaper wines. </a:t>
            </a:r>
            <a:endParaRPr>
              <a:solidFill>
                <a:schemeClr val="dk1"/>
              </a:solidFill>
            </a:endParaRPr>
          </a:p>
        </p:txBody>
      </p:sp>
      <p:pic>
        <p:nvPicPr>
          <p:cNvPr id="197" name="Google Shape;197;p34"/>
          <p:cNvPicPr preferRelativeResize="0"/>
          <p:nvPr/>
        </p:nvPicPr>
        <p:blipFill>
          <a:blip r:embed="rId3">
            <a:alphaModFix/>
          </a:blip>
          <a:stretch>
            <a:fillRect/>
          </a:stretch>
        </p:blipFill>
        <p:spPr>
          <a:xfrm>
            <a:off x="147100" y="711300"/>
            <a:ext cx="3959150" cy="1824375"/>
          </a:xfrm>
          <a:prstGeom prst="rect">
            <a:avLst/>
          </a:prstGeom>
          <a:noFill/>
          <a:ln>
            <a:noFill/>
          </a:ln>
        </p:spPr>
      </p:pic>
      <p:pic>
        <p:nvPicPr>
          <p:cNvPr id="198" name="Google Shape;198;p34"/>
          <p:cNvPicPr preferRelativeResize="0"/>
          <p:nvPr/>
        </p:nvPicPr>
        <p:blipFill>
          <a:blip r:embed="rId4">
            <a:alphaModFix/>
          </a:blip>
          <a:stretch>
            <a:fillRect/>
          </a:stretch>
        </p:blipFill>
        <p:spPr>
          <a:xfrm>
            <a:off x="0" y="2535675"/>
            <a:ext cx="3652724" cy="25263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6899100" y="962400"/>
            <a:ext cx="193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Began with importing two large csv files then appending the two on their common data points.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Created a single file to use in further analysis with the key points seen to the left. </a:t>
            </a:r>
            <a:endParaRPr sz="1100">
              <a:solidFill>
                <a:schemeClr val="dk1"/>
              </a:solidFill>
            </a:endParaRPr>
          </a:p>
          <a:p>
            <a:pPr indent="0" lvl="0" marL="0" rtl="0" algn="l">
              <a:spcBef>
                <a:spcPts val="0"/>
              </a:spcBef>
              <a:spcAft>
                <a:spcPts val="0"/>
              </a:spcAft>
              <a:buNone/>
            </a:pPr>
            <a:r>
              <a:rPr lang="en" sz="1100">
                <a:solidFill>
                  <a:schemeClr val="dk1"/>
                </a:solidFill>
              </a:rPr>
              <a:t>This file will be used primarily in our geographical analysis of the data. </a:t>
            </a:r>
            <a:endParaRPr sz="1100">
              <a:solidFill>
                <a:schemeClr val="dk1"/>
              </a:solidFill>
            </a:endParaRPr>
          </a:p>
        </p:txBody>
      </p:sp>
      <p:sp>
        <p:nvSpPr>
          <p:cNvPr id="67" name="Google Shape;67;p15"/>
          <p:cNvSpPr txBox="1"/>
          <p:nvPr>
            <p:ph type="title"/>
          </p:nvPr>
        </p:nvSpPr>
        <p:spPr>
          <a:xfrm>
            <a:off x="311700" y="173525"/>
            <a:ext cx="8520600" cy="5040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The Clean Up Process:</a:t>
            </a:r>
            <a:endParaRPr sz="2400">
              <a:solidFill>
                <a:srgbClr val="000000"/>
              </a:solidFill>
            </a:endParaRPr>
          </a:p>
        </p:txBody>
      </p:sp>
      <p:pic>
        <p:nvPicPr>
          <p:cNvPr id="68" name="Google Shape;68;p15"/>
          <p:cNvPicPr preferRelativeResize="0"/>
          <p:nvPr/>
        </p:nvPicPr>
        <p:blipFill>
          <a:blip r:embed="rId3">
            <a:alphaModFix/>
          </a:blip>
          <a:stretch>
            <a:fillRect/>
          </a:stretch>
        </p:blipFill>
        <p:spPr>
          <a:xfrm>
            <a:off x="311700" y="677525"/>
            <a:ext cx="6459427" cy="4293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453925" y="956400"/>
            <a:ext cx="6359449" cy="3006575"/>
          </a:xfrm>
          <a:prstGeom prst="rect">
            <a:avLst/>
          </a:prstGeom>
          <a:noFill/>
          <a:ln>
            <a:noFill/>
          </a:ln>
        </p:spPr>
      </p:pic>
      <p:sp>
        <p:nvSpPr>
          <p:cNvPr id="74" name="Google Shape;74;p16"/>
          <p:cNvSpPr txBox="1"/>
          <p:nvPr>
            <p:ph type="title"/>
          </p:nvPr>
        </p:nvSpPr>
        <p:spPr>
          <a:xfrm>
            <a:off x="311700" y="173525"/>
            <a:ext cx="8520600" cy="504000"/>
          </a:xfrm>
          <a:prstGeom prst="rect">
            <a:avLst/>
          </a:prstGeom>
        </p:spPr>
        <p:txBody>
          <a:bodyPr anchorCtr="0" anchor="t" bIns="91425" lIns="91425" spcFirstLastPara="1" rIns="91425" wrap="square" tIns="91425">
            <a:noAutofit/>
          </a:bodyPr>
          <a:lstStyle/>
          <a:p>
            <a:pPr indent="0" lvl="0" marL="0" marR="152400" rtl="0" algn="l">
              <a:lnSpc>
                <a:spcPct val="115000"/>
              </a:lnSpc>
              <a:spcBef>
                <a:spcPts val="0"/>
              </a:spcBef>
              <a:spcAft>
                <a:spcPts val="0"/>
              </a:spcAft>
              <a:buClr>
                <a:schemeClr val="dk1"/>
              </a:buClr>
              <a:buSzPts val="1100"/>
              <a:buFont typeface="Arial"/>
              <a:buNone/>
            </a:pPr>
            <a:r>
              <a:rPr lang="en" sz="2400">
                <a:solidFill>
                  <a:srgbClr val="000000"/>
                </a:solidFill>
              </a:rPr>
              <a:t>The Clean Up Cont’d:</a:t>
            </a:r>
            <a:endParaRPr sz="2400">
              <a:solidFill>
                <a:srgbClr val="000000"/>
              </a:solidFill>
            </a:endParaRPr>
          </a:p>
        </p:txBody>
      </p:sp>
      <p:sp>
        <p:nvSpPr>
          <p:cNvPr id="75" name="Google Shape;75;p16"/>
          <p:cNvSpPr txBox="1"/>
          <p:nvPr>
            <p:ph idx="1" type="body"/>
          </p:nvPr>
        </p:nvSpPr>
        <p:spPr>
          <a:xfrm>
            <a:off x="6899100" y="962400"/>
            <a:ext cx="193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One of the datasets that we used in the prior appendage had more detailed key points that we wanted to use in our analysis such as the taster_name and title.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We noticed that every title includes the year of the wine, so we extracted the year from the title and displayed it as </a:t>
            </a:r>
            <a:r>
              <a:rPr lang="en" sz="1100">
                <a:solidFill>
                  <a:schemeClr val="dk1"/>
                </a:solidFill>
              </a:rPr>
              <a:t>its</a:t>
            </a:r>
            <a:r>
              <a:rPr lang="en" sz="1100">
                <a:solidFill>
                  <a:schemeClr val="dk1"/>
                </a:solidFill>
              </a:rPr>
              <a:t> own column to perform analysis on.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Location Based Analysis</a:t>
            </a:r>
            <a:endParaRPr sz="2400"/>
          </a:p>
        </p:txBody>
      </p:sp>
      <p:sp>
        <p:nvSpPr>
          <p:cNvPr id="81" name="Google Shape;81;p17"/>
          <p:cNvSpPr txBox="1"/>
          <p:nvPr>
            <p:ph idx="1" type="body"/>
          </p:nvPr>
        </p:nvSpPr>
        <p:spPr>
          <a:xfrm>
            <a:off x="235500" y="685800"/>
            <a:ext cx="8520600" cy="110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are going to analyze the geolocation of country and province or state </a:t>
            </a:r>
            <a:r>
              <a:rPr lang="en" sz="1400">
                <a:solidFill>
                  <a:schemeClr val="dk1"/>
                </a:solidFill>
                <a:highlight>
                  <a:srgbClr val="FFFFFF"/>
                </a:highlight>
              </a:rPr>
              <a:t>that the wine is from</a:t>
            </a:r>
            <a:endParaRPr sz="1400">
              <a:solidFill>
                <a:schemeClr val="dk1"/>
              </a:solidFill>
              <a:highlight>
                <a:srgbClr val="FFFFFF"/>
              </a:highlight>
            </a:endParaRPr>
          </a:p>
          <a:p>
            <a:pPr indent="0" lvl="0" marL="0" rtl="0" algn="l">
              <a:spcBef>
                <a:spcPts val="0"/>
              </a:spcBef>
              <a:spcAft>
                <a:spcPts val="0"/>
              </a:spcAft>
              <a:buNone/>
            </a:pPr>
            <a:r>
              <a:rPr lang="en" sz="1400">
                <a:solidFill>
                  <a:schemeClr val="dk1"/>
                </a:solidFill>
              </a:rPr>
              <a:t>to see if there is a </a:t>
            </a:r>
            <a:r>
              <a:rPr lang="en" sz="1400">
                <a:solidFill>
                  <a:schemeClr val="dk1"/>
                </a:solidFill>
              </a:rPr>
              <a:t>correlation between location and </a:t>
            </a:r>
            <a:r>
              <a:rPr lang="en" sz="1400">
                <a:solidFill>
                  <a:schemeClr val="dk1"/>
                </a:solidFill>
              </a:rPr>
              <a:t>price/points.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rgbClr val="000000"/>
                </a:solidFill>
              </a:rPr>
              <a:t>We started with a little bit of clean up.</a:t>
            </a:r>
            <a:endParaRPr sz="1400">
              <a:solidFill>
                <a:srgbClr val="000000"/>
              </a:solidFill>
            </a:endParaRPr>
          </a:p>
          <a:p>
            <a:pPr indent="0" lvl="0" marL="0" rtl="0" algn="l">
              <a:spcBef>
                <a:spcPts val="1600"/>
              </a:spcBef>
              <a:spcAft>
                <a:spcPts val="0"/>
              </a:spcAft>
              <a:buNone/>
            </a:pPr>
            <a:r>
              <a:t/>
            </a:r>
            <a:endParaRPr>
              <a:solidFill>
                <a:srgbClr val="98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2510363" y="1867350"/>
            <a:ext cx="3970879" cy="305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214325"/>
            <a:ext cx="85206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W</a:t>
            </a:r>
            <a:r>
              <a:rPr lang="en" sz="1400">
                <a:solidFill>
                  <a:srgbClr val="000000"/>
                </a:solidFill>
              </a:rPr>
              <a:t>e grouped by country and province to get the mean of points and prices then we ran through google geocoding api to find out the lat/lon of each wine location.</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8" name="Google Shape;88;p18"/>
          <p:cNvPicPr preferRelativeResize="0"/>
          <p:nvPr/>
        </p:nvPicPr>
        <p:blipFill>
          <a:blip r:embed="rId3">
            <a:alphaModFix/>
          </a:blip>
          <a:stretch>
            <a:fillRect/>
          </a:stretch>
        </p:blipFill>
        <p:spPr>
          <a:xfrm>
            <a:off x="1371600" y="790625"/>
            <a:ext cx="5324475" cy="1876425"/>
          </a:xfrm>
          <a:prstGeom prst="rect">
            <a:avLst/>
          </a:prstGeom>
          <a:noFill/>
          <a:ln>
            <a:noFill/>
          </a:ln>
        </p:spPr>
      </p:pic>
      <p:sp>
        <p:nvSpPr>
          <p:cNvPr id="89" name="Google Shape;89;p18"/>
          <p:cNvSpPr txBox="1"/>
          <p:nvPr/>
        </p:nvSpPr>
        <p:spPr>
          <a:xfrm>
            <a:off x="311700" y="2590800"/>
            <a:ext cx="8015400" cy="6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rPr>
              <a:t>We also grouped by country to get the mean of points and prices then w</a:t>
            </a:r>
            <a:r>
              <a:rPr lang="en">
                <a:solidFill>
                  <a:schemeClr val="dk1"/>
                </a:solidFill>
              </a:rPr>
              <a:t>e ran through google geocoding api to find out the lat/lon of each wine location.</a:t>
            </a:r>
            <a:endParaRPr>
              <a:solidFill>
                <a:schemeClr val="dk1"/>
              </a:solidFill>
            </a:endParaRPr>
          </a:p>
        </p:txBody>
      </p:sp>
      <p:pic>
        <p:nvPicPr>
          <p:cNvPr id="90" name="Google Shape;90;p18"/>
          <p:cNvPicPr preferRelativeResize="0"/>
          <p:nvPr/>
        </p:nvPicPr>
        <p:blipFill>
          <a:blip r:embed="rId4">
            <a:alphaModFix/>
          </a:blip>
          <a:stretch>
            <a:fillRect/>
          </a:stretch>
        </p:blipFill>
        <p:spPr>
          <a:xfrm>
            <a:off x="2286000" y="3245700"/>
            <a:ext cx="3481608" cy="159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304800" y="178600"/>
            <a:ext cx="8160600" cy="6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chemeClr val="dk1"/>
                </a:solidFill>
              </a:rPr>
              <a:t>Top 10 expensive wines by province vs country</a:t>
            </a:r>
            <a:endParaRPr sz="2400"/>
          </a:p>
        </p:txBody>
      </p:sp>
      <p:pic>
        <p:nvPicPr>
          <p:cNvPr id="96" name="Google Shape;96;p19"/>
          <p:cNvPicPr preferRelativeResize="0"/>
          <p:nvPr/>
        </p:nvPicPr>
        <p:blipFill>
          <a:blip r:embed="rId3">
            <a:alphaModFix/>
          </a:blip>
          <a:stretch>
            <a:fillRect/>
          </a:stretch>
        </p:blipFill>
        <p:spPr>
          <a:xfrm>
            <a:off x="1366837" y="1144650"/>
            <a:ext cx="1685925" cy="2914650"/>
          </a:xfrm>
          <a:prstGeom prst="rect">
            <a:avLst/>
          </a:prstGeom>
          <a:noFill/>
          <a:ln>
            <a:noFill/>
          </a:ln>
        </p:spPr>
      </p:pic>
      <p:pic>
        <p:nvPicPr>
          <p:cNvPr id="97" name="Google Shape;97;p19"/>
          <p:cNvPicPr preferRelativeResize="0"/>
          <p:nvPr/>
        </p:nvPicPr>
        <p:blipFill>
          <a:blip r:embed="rId4">
            <a:alphaModFix/>
          </a:blip>
          <a:stretch>
            <a:fillRect/>
          </a:stretch>
        </p:blipFill>
        <p:spPr>
          <a:xfrm>
            <a:off x="4227938" y="1114425"/>
            <a:ext cx="2752725" cy="2914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idx="1" type="body"/>
          </p:nvPr>
        </p:nvSpPr>
        <p:spPr>
          <a:xfrm>
            <a:off x="311700" y="723900"/>
            <a:ext cx="8520600" cy="6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Finally we did the scatter plot on three datasets.The Top 10 most expensive, US wines and the rest as follows. As you can see, Europe holds the majority of produced expensive wines.</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a:p>
        </p:txBody>
      </p:sp>
      <p:pic>
        <p:nvPicPr>
          <p:cNvPr id="103" name="Google Shape;103;p20"/>
          <p:cNvPicPr preferRelativeResize="0"/>
          <p:nvPr/>
        </p:nvPicPr>
        <p:blipFill>
          <a:blip r:embed="rId3">
            <a:alphaModFix/>
          </a:blip>
          <a:stretch>
            <a:fillRect/>
          </a:stretch>
        </p:blipFill>
        <p:spPr>
          <a:xfrm>
            <a:off x="152400" y="1469100"/>
            <a:ext cx="8711574" cy="3674399"/>
          </a:xfrm>
          <a:prstGeom prst="rect">
            <a:avLst/>
          </a:prstGeom>
          <a:noFill/>
          <a:ln>
            <a:noFill/>
          </a:ln>
        </p:spPr>
      </p:pic>
      <p:sp>
        <p:nvSpPr>
          <p:cNvPr id="104" name="Google Shape;104;p20"/>
          <p:cNvSpPr txBox="1"/>
          <p:nvPr/>
        </p:nvSpPr>
        <p:spPr>
          <a:xfrm>
            <a:off x="304800" y="178600"/>
            <a:ext cx="8160600" cy="57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Scatter plot by province/state</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152400" y="914400"/>
            <a:ext cx="8839202" cy="3728231"/>
          </a:xfrm>
          <a:prstGeom prst="rect">
            <a:avLst/>
          </a:prstGeom>
          <a:noFill/>
          <a:ln>
            <a:noFill/>
          </a:ln>
        </p:spPr>
      </p:pic>
      <p:sp>
        <p:nvSpPr>
          <p:cNvPr id="110" name="Google Shape;110;p21"/>
          <p:cNvSpPr txBox="1"/>
          <p:nvPr/>
        </p:nvSpPr>
        <p:spPr>
          <a:xfrm>
            <a:off x="304800" y="178600"/>
            <a:ext cx="8160600" cy="58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Scatter plot by country</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